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
  </p:notesMasterIdLst>
  <p:handoutMasterIdLst>
    <p:handoutMasterId r:id="rId4"/>
  </p:handoutMasterIdLst>
  <p:sldIdLst>
    <p:sldId id="360"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66"/>
    <a:srgbClr val="FF3300"/>
    <a:srgbClr val="33CCFF"/>
    <a:srgbClr val="99CCFF"/>
    <a:srgbClr val="FF0000"/>
    <a:srgbClr val="99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21" autoAdjust="0"/>
    <p:restoredTop sz="96370" autoAdjust="0"/>
  </p:normalViewPr>
  <p:slideViewPr>
    <p:cSldViewPr>
      <p:cViewPr>
        <p:scale>
          <a:sx n="100" d="100"/>
          <a:sy n="100" d="100"/>
        </p:scale>
        <p:origin x="912" y="4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086F88D7-8534-494F-916F-FB13D4EDC60D}" type="datetimeFigureOut">
              <a:rPr lang="en-US"/>
              <a:pPr>
                <a:defRPr/>
              </a:pPr>
              <a:t>1/23/2018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24129A54-C732-4C72-AC5A-B327A170BDE3}" type="slidenum">
              <a:rPr lang="en-US"/>
              <a:pPr>
                <a:defRPr/>
              </a:pPr>
              <a:t>‹#›</a:t>
            </a:fld>
            <a:endParaRPr lang="en-US" dirty="0"/>
          </a:p>
        </p:txBody>
      </p:sp>
    </p:spTree>
    <p:extLst>
      <p:ext uri="{BB962C8B-B14F-4D97-AF65-F5344CB8AC3E}">
        <p14:creationId xmlns:p14="http://schemas.microsoft.com/office/powerpoint/2010/main" val="2729753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atin typeface="Arial" charset="0"/>
              </a:defRPr>
            </a:lvl1pPr>
          </a:lstStyle>
          <a:p>
            <a:pPr>
              <a:defRPr/>
            </a:pPr>
            <a:fld id="{5C239986-AB4C-4C72-9130-A44B3EB89CDA}" type="datetimeFigureOut">
              <a:rPr lang="en-US"/>
              <a:pPr>
                <a:defRPr/>
              </a:pPr>
              <a:t>1/23/2018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atin typeface="Arial" charset="0"/>
              </a:defRPr>
            </a:lvl1pPr>
          </a:lstStyle>
          <a:p>
            <a:pPr>
              <a:defRPr/>
            </a:pPr>
            <a:fld id="{60838AE4-34F2-4472-9CF8-CF41CDBA03D6}" type="slidenum">
              <a:rPr lang="en-US"/>
              <a:pPr>
                <a:defRPr/>
              </a:pPr>
              <a:t>‹#›</a:t>
            </a:fld>
            <a:endParaRPr lang="en-US" dirty="0"/>
          </a:p>
        </p:txBody>
      </p:sp>
    </p:spTree>
    <p:extLst>
      <p:ext uri="{BB962C8B-B14F-4D97-AF65-F5344CB8AC3E}">
        <p14:creationId xmlns:p14="http://schemas.microsoft.com/office/powerpoint/2010/main" val="3609245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458200" cy="762000"/>
          </a:xfrm>
          <a:prstGeom prst="rect">
            <a:avLst/>
          </a:prstGeom>
        </p:spPr>
        <p:txBody>
          <a:bodyPr/>
          <a:lstStyle>
            <a:lvl1pPr>
              <a:defRPr sz="3200" b="1">
                <a:solidFill>
                  <a:srgbClr val="002060"/>
                </a:solidFill>
                <a:latin typeface="Calibri"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685800" y="990600"/>
            <a:ext cx="4495800" cy="5715000"/>
          </a:xfrm>
          <a:prstGeom prst="rect">
            <a:avLst/>
          </a:prstGeom>
        </p:spPr>
        <p:txBody>
          <a:bodyPr/>
          <a:lstStyle>
            <a:lvl1pPr>
              <a:defRPr sz="1800">
                <a:solidFill>
                  <a:schemeClr val="tx1"/>
                </a:solidFill>
                <a:latin typeface="Calibri" pitchFamily="34" charset="0"/>
                <a:cs typeface="Arial" pitchFamily="34" charset="0"/>
              </a:defRPr>
            </a:lvl1pPr>
            <a:lvl2pPr>
              <a:defRPr sz="1800">
                <a:solidFill>
                  <a:schemeClr val="tx1"/>
                </a:solidFill>
                <a:latin typeface="Calibri" pitchFamily="34" charset="0"/>
                <a:cs typeface="Arial" pitchFamily="34" charset="0"/>
              </a:defRPr>
            </a:lvl2pPr>
            <a:lvl3pPr>
              <a:defRPr sz="1800">
                <a:solidFill>
                  <a:schemeClr val="tx1"/>
                </a:solidFill>
                <a:latin typeface="Calibri" pitchFamily="34" charset="0"/>
                <a:cs typeface="Arial" pitchFamily="34" charset="0"/>
              </a:defRPr>
            </a:lvl3pPr>
            <a:lvl4pPr>
              <a:defRPr sz="1800">
                <a:solidFill>
                  <a:schemeClr val="tx1"/>
                </a:solidFill>
                <a:latin typeface="Calibri" pitchFamily="34" charset="0"/>
                <a:cs typeface="Arial" pitchFamily="34" charset="0"/>
              </a:defRPr>
            </a:lvl4pPr>
            <a:lvl5pPr>
              <a:defRPr sz="1800">
                <a:solidFill>
                  <a:schemeClr val="tx1"/>
                </a:solidFill>
                <a:latin typeface="Calibri"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p:nvPr>
        </p:nvSpPr>
        <p:spPr>
          <a:xfrm>
            <a:off x="5334000" y="3962400"/>
            <a:ext cx="3581400" cy="2133600"/>
          </a:xfrm>
          <a:prstGeom prst="rect">
            <a:avLst/>
          </a:prstGeom>
        </p:spPr>
        <p:txBody>
          <a:bodyPr/>
          <a:lstStyle>
            <a:lvl1pPr>
              <a:buNone/>
              <a:defRPr sz="1800">
                <a:solidFill>
                  <a:srgbClr val="000066"/>
                </a:solidFill>
                <a:latin typeface="Calibri" pitchFamily="34" charset="0"/>
                <a:cs typeface="Arial" pitchFamily="34" charset="0"/>
              </a:defRPr>
            </a:lvl1pPr>
            <a:lvl2pPr>
              <a:defRPr sz="1800">
                <a:solidFill>
                  <a:srgbClr val="000066"/>
                </a:solidFill>
                <a:latin typeface="Calibri" pitchFamily="34" charset="0"/>
                <a:cs typeface="Arial" pitchFamily="34" charset="0"/>
              </a:defRPr>
            </a:lvl2pPr>
            <a:lvl3pPr>
              <a:defRPr sz="1800">
                <a:solidFill>
                  <a:srgbClr val="000066"/>
                </a:solidFill>
                <a:latin typeface="Calibri" pitchFamily="34" charset="0"/>
                <a:cs typeface="Arial" pitchFamily="34" charset="0"/>
              </a:defRPr>
            </a:lvl3pPr>
            <a:lvl4pPr>
              <a:defRPr sz="1800">
                <a:solidFill>
                  <a:srgbClr val="000066"/>
                </a:solidFill>
                <a:latin typeface="Calibri" pitchFamily="34" charset="0"/>
                <a:cs typeface="Arial" pitchFamily="34" charset="0"/>
              </a:defRPr>
            </a:lvl4pPr>
            <a:lvl5pPr>
              <a:defRPr sz="1800">
                <a:solidFill>
                  <a:srgbClr val="000066"/>
                </a:solidFill>
                <a:latin typeface="Calibri" pitchFamily="34" charset="0"/>
                <a:cs typeface="Arial" pitchFamily="34" charset="0"/>
              </a:defRPr>
            </a:lvl5pPr>
          </a:lstStyle>
          <a:p>
            <a:pPr lvl="0"/>
            <a:r>
              <a:rPr lang="en-US" dirty="0"/>
              <a:t>Click to edit Master text styles</a:t>
            </a:r>
          </a:p>
        </p:txBody>
      </p:sp>
      <p:sp>
        <p:nvSpPr>
          <p:cNvPr id="8" name="Content Placeholder 2"/>
          <p:cNvSpPr>
            <a:spLocks noGrp="1"/>
          </p:cNvSpPr>
          <p:nvPr>
            <p:ph idx="11"/>
          </p:nvPr>
        </p:nvSpPr>
        <p:spPr>
          <a:xfrm>
            <a:off x="5334000" y="990600"/>
            <a:ext cx="3505200" cy="2819400"/>
          </a:xfrm>
          <a:prstGeom prst="rect">
            <a:avLst/>
          </a:prstGeom>
        </p:spPr>
        <p:txBody>
          <a:bodyPr/>
          <a:lstStyle>
            <a:lvl1pPr>
              <a:buNone/>
              <a:defRPr sz="1800">
                <a:solidFill>
                  <a:schemeClr val="tx1"/>
                </a:solidFill>
                <a:latin typeface="Calibri" pitchFamily="34" charset="0"/>
                <a:cs typeface="Arial" pitchFamily="34" charset="0"/>
              </a:defRPr>
            </a:lvl1pPr>
            <a:lvl2pPr>
              <a:defRPr sz="1800">
                <a:solidFill>
                  <a:schemeClr val="tx1"/>
                </a:solidFill>
                <a:latin typeface="Calibri" pitchFamily="34" charset="0"/>
                <a:cs typeface="Arial" pitchFamily="34" charset="0"/>
              </a:defRPr>
            </a:lvl2pPr>
            <a:lvl3pPr>
              <a:defRPr sz="1800">
                <a:solidFill>
                  <a:schemeClr val="tx1"/>
                </a:solidFill>
                <a:latin typeface="Calibri" pitchFamily="34" charset="0"/>
                <a:cs typeface="Arial" pitchFamily="34" charset="0"/>
              </a:defRPr>
            </a:lvl3pPr>
            <a:lvl4pPr>
              <a:defRPr sz="1800">
                <a:solidFill>
                  <a:schemeClr val="tx1"/>
                </a:solidFill>
                <a:latin typeface="Calibri" pitchFamily="34" charset="0"/>
                <a:cs typeface="Arial" pitchFamily="34" charset="0"/>
              </a:defRPr>
            </a:lvl4pPr>
            <a:lvl5pPr>
              <a:defRPr sz="1800">
                <a:solidFill>
                  <a:schemeClr val="tx1"/>
                </a:solidFill>
                <a:latin typeface="Calibri" pitchFamily="34" charset="0"/>
                <a:cs typeface="Arial" pitchFamily="34" charset="0"/>
              </a:defRPr>
            </a:lvl5pPr>
          </a:lstStyle>
          <a:p>
            <a:pPr lvl="0"/>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1" name="Rectangle 7"/>
          <p:cNvSpPr>
            <a:spLocks noChangeArrowheads="1"/>
          </p:cNvSpPr>
          <p:nvPr/>
        </p:nvSpPr>
        <p:spPr bwMode="auto">
          <a:xfrm>
            <a:off x="0" y="0"/>
            <a:ext cx="619125" cy="6858000"/>
          </a:xfrm>
          <a:prstGeom prst="rect">
            <a:avLst/>
          </a:prstGeom>
          <a:gradFill rotWithShape="0">
            <a:gsLst>
              <a:gs pos="0">
                <a:srgbClr val="0640F3">
                  <a:gamma/>
                  <a:shade val="29804"/>
                  <a:invGamma/>
                </a:srgbClr>
              </a:gs>
              <a:gs pos="100000">
                <a:srgbClr val="0640F3"/>
              </a:gs>
            </a:gsLst>
            <a:lin ang="5400000" scaled="1"/>
          </a:gradFill>
          <a:ln w="9525">
            <a:noFill/>
            <a:miter lim="800000"/>
            <a:headEnd/>
            <a:tailEnd/>
          </a:ln>
          <a:effectLst/>
        </p:spPr>
        <p:txBody>
          <a:bodyPr wrap="none" anchor="ctr"/>
          <a:lstStyle/>
          <a:p>
            <a:pPr algn="ctr" fontAlgn="auto">
              <a:lnSpc>
                <a:spcPct val="90000"/>
              </a:lnSpc>
              <a:spcBef>
                <a:spcPct val="20000"/>
              </a:spcBef>
              <a:spcAft>
                <a:spcPts val="0"/>
              </a:spcAft>
              <a:defRPr/>
            </a:pPr>
            <a:endParaRPr lang="en-US" b="1" dirty="0">
              <a:solidFill>
                <a:srgbClr val="3333CC"/>
              </a:solidFill>
              <a:latin typeface="Times New Roman"/>
            </a:endParaRPr>
          </a:p>
        </p:txBody>
      </p:sp>
      <p:sp>
        <p:nvSpPr>
          <p:cNvPr id="16393" name="Rectangle 9"/>
          <p:cNvSpPr>
            <a:spLocks noChangeArrowheads="1"/>
          </p:cNvSpPr>
          <p:nvPr/>
        </p:nvSpPr>
        <p:spPr bwMode="auto">
          <a:xfrm rot="16200000">
            <a:off x="-2055812" y="2038350"/>
            <a:ext cx="4692650" cy="463550"/>
          </a:xfrm>
          <a:prstGeom prst="rect">
            <a:avLst/>
          </a:prstGeom>
          <a:noFill/>
          <a:ln w="9525">
            <a:noFill/>
            <a:miter lim="800000"/>
            <a:headEnd/>
            <a:tailEnd/>
          </a:ln>
          <a:effectLst/>
        </p:spPr>
        <p:txBody>
          <a:bodyPr lIns="92075" tIns="46038" rIns="92075" bIns="46038">
            <a:spAutoFit/>
          </a:bodyPr>
          <a:lstStyle/>
          <a:p>
            <a:pPr fontAlgn="auto">
              <a:spcBef>
                <a:spcPts val="0"/>
              </a:spcBef>
              <a:spcAft>
                <a:spcPts val="0"/>
              </a:spcAft>
              <a:defRPr/>
            </a:pPr>
            <a:r>
              <a:rPr lang="en-US" b="1" dirty="0">
                <a:solidFill>
                  <a:srgbClr val="618FFD"/>
                </a:solidFill>
              </a:rPr>
              <a:t>National Science Foundation</a:t>
            </a:r>
          </a:p>
        </p:txBody>
      </p:sp>
      <p:pic>
        <p:nvPicPr>
          <p:cNvPr id="6" name="Picture 5"/>
          <p:cNvPicPr>
            <a:picLocks noChangeAspect="1"/>
          </p:cNvPicPr>
          <p:nvPr/>
        </p:nvPicPr>
        <p:blipFill>
          <a:blip r:embed="rId3" cstate="print">
            <a:lum contrast="40000"/>
          </a:blip>
          <a:stretch>
            <a:fillRect/>
          </a:stretch>
        </p:blipFill>
        <p:spPr>
          <a:xfrm>
            <a:off x="0" y="6096000"/>
            <a:ext cx="609600" cy="609600"/>
          </a:xfrm>
          <a:prstGeom prst="rect">
            <a:avLst/>
          </a:prstGeom>
        </p:spPr>
      </p:pic>
      <p:sp>
        <p:nvSpPr>
          <p:cNvPr id="8" name="Rectangle 7"/>
          <p:cNvSpPr>
            <a:spLocks noChangeArrowheads="1"/>
          </p:cNvSpPr>
          <p:nvPr/>
        </p:nvSpPr>
        <p:spPr bwMode="auto">
          <a:xfrm>
            <a:off x="0" y="0"/>
            <a:ext cx="619125" cy="6858000"/>
          </a:xfrm>
          <a:prstGeom prst="rect">
            <a:avLst/>
          </a:prstGeom>
          <a:gradFill rotWithShape="0">
            <a:gsLst>
              <a:gs pos="0">
                <a:srgbClr val="0640F3">
                  <a:gamma/>
                  <a:shade val="29804"/>
                  <a:invGamma/>
                </a:srgbClr>
              </a:gs>
              <a:gs pos="100000">
                <a:srgbClr val="0640F3"/>
              </a:gs>
            </a:gsLst>
            <a:lin ang="5400000" scaled="1"/>
          </a:gradFill>
          <a:ln w="9525">
            <a:noFill/>
            <a:miter lim="800000"/>
            <a:headEnd/>
            <a:tailEnd/>
          </a:ln>
          <a:effectLst/>
        </p:spPr>
        <p:txBody>
          <a:bodyPr wrap="none" anchor="ctr"/>
          <a:lstStyle/>
          <a:p>
            <a:pPr algn="ctr" eaLnBrk="0" fontAlgn="auto" hangingPunct="0">
              <a:lnSpc>
                <a:spcPct val="90000"/>
              </a:lnSpc>
              <a:spcBef>
                <a:spcPct val="20000"/>
              </a:spcBef>
              <a:spcAft>
                <a:spcPts val="0"/>
              </a:spcAft>
              <a:defRPr/>
            </a:pPr>
            <a:endParaRPr lang="en-US" sz="2400" b="1" dirty="0">
              <a:solidFill>
                <a:srgbClr val="3333CC"/>
              </a:solidFill>
              <a:latin typeface="Times New Roman" pitchFamily="18" charset="0"/>
            </a:endParaRPr>
          </a:p>
        </p:txBody>
      </p:sp>
      <p:sp>
        <p:nvSpPr>
          <p:cNvPr id="10" name="Rectangle 9"/>
          <p:cNvSpPr>
            <a:spLocks noChangeArrowheads="1"/>
          </p:cNvSpPr>
          <p:nvPr/>
        </p:nvSpPr>
        <p:spPr bwMode="auto">
          <a:xfrm rot="16200000">
            <a:off x="-2055812" y="2038350"/>
            <a:ext cx="4692650" cy="463550"/>
          </a:xfrm>
          <a:prstGeom prst="rect">
            <a:avLst/>
          </a:prstGeom>
          <a:noFill/>
          <a:ln w="9525">
            <a:noFill/>
            <a:miter lim="800000"/>
            <a:headEnd/>
            <a:tailEnd/>
          </a:ln>
          <a:effectLst/>
        </p:spPr>
        <p:txBody>
          <a:bodyPr lIns="92075" tIns="46038" rIns="92075" bIns="46038">
            <a:spAutoFit/>
          </a:bodyPr>
          <a:lstStyle/>
          <a:p>
            <a:pPr eaLnBrk="0" fontAlgn="auto" hangingPunct="0">
              <a:spcBef>
                <a:spcPts val="0"/>
              </a:spcBef>
              <a:spcAft>
                <a:spcPts val="0"/>
              </a:spcAft>
              <a:defRPr/>
            </a:pPr>
            <a:r>
              <a:rPr lang="en-US" sz="2400" b="1" dirty="0">
                <a:solidFill>
                  <a:srgbClr val="618FFD"/>
                </a:solidFill>
              </a:rPr>
              <a:t>National Science Foundation</a:t>
            </a:r>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862" y="6273273"/>
            <a:ext cx="533400" cy="533400"/>
          </a:xfrm>
          <a:prstGeom prst="rect">
            <a:avLst/>
          </a:prstGeom>
        </p:spPr>
      </p:pic>
    </p:spTree>
  </p:cSld>
  <p:clrMap bg1="lt1" tx1="dk1" bg2="lt2" tx2="dk2" accent1="accent1" accent2="accent2" accent3="accent3" accent4="accent4" accent5="accent5" accent6="accent6" hlink="hlink" folHlink="folHlink"/>
  <p:sldLayoutIdLst>
    <p:sldLayoutId id="2147483729" r:id="rId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emf"/><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69804"/>
            <a:ext cx="8534400" cy="778667"/>
          </a:xfrm>
          <a:ln>
            <a:noFill/>
          </a:ln>
        </p:spPr>
        <p:txBody>
          <a:bodyPr/>
          <a:lstStyle/>
          <a:p>
            <a:r>
              <a:rPr lang="en-US" sz="1600" dirty="0" smtClean="0">
                <a:solidFill>
                  <a:srgbClr val="0000FF"/>
                </a:solidFill>
                <a:latin typeface="Times New Roman"/>
                <a:cs typeface="Times New Roman"/>
              </a:rPr>
              <a:t>A Pressure-Induced </a:t>
            </a:r>
            <a:r>
              <a:rPr lang="en-US" sz="1600" dirty="0">
                <a:solidFill>
                  <a:srgbClr val="0000FF"/>
                </a:solidFill>
                <a:latin typeface="Times New Roman"/>
                <a:cs typeface="Times New Roman"/>
              </a:rPr>
              <a:t>E</a:t>
            </a:r>
            <a:r>
              <a:rPr lang="en-US" sz="1600" dirty="0" smtClean="0">
                <a:solidFill>
                  <a:srgbClr val="0000FF"/>
                </a:solidFill>
                <a:latin typeface="Times New Roman"/>
                <a:cs typeface="Times New Roman"/>
              </a:rPr>
              <a:t>mergence of a Weyl Semimetal Phase in </a:t>
            </a:r>
            <a:r>
              <a:rPr lang="en-US" altLang="en-US" sz="1600" dirty="0">
                <a:solidFill>
                  <a:srgbClr val="0000FF"/>
                </a:solidFill>
                <a:latin typeface="+mn-lt"/>
              </a:rPr>
              <a:t>Pb</a:t>
            </a:r>
            <a:r>
              <a:rPr lang="en-US" altLang="en-US" sz="1600" baseline="-25000" dirty="0">
                <a:solidFill>
                  <a:srgbClr val="0000FF"/>
                </a:solidFill>
                <a:latin typeface="+mn-lt"/>
              </a:rPr>
              <a:t>1-x</a:t>
            </a:r>
            <a:r>
              <a:rPr lang="en-US" altLang="en-US" sz="1600" dirty="0">
                <a:solidFill>
                  <a:srgbClr val="0000FF"/>
                </a:solidFill>
                <a:latin typeface="+mn-lt"/>
              </a:rPr>
              <a:t>Sn</a:t>
            </a:r>
            <a:r>
              <a:rPr lang="en-US" altLang="en-US" sz="1600" baseline="-25000" dirty="0">
                <a:solidFill>
                  <a:srgbClr val="0000FF"/>
                </a:solidFill>
                <a:latin typeface="+mn-lt"/>
              </a:rPr>
              <a:t>x</a:t>
            </a:r>
            <a:r>
              <a:rPr lang="en-US" altLang="en-US" sz="1600" dirty="0">
                <a:solidFill>
                  <a:srgbClr val="0000FF"/>
                </a:solidFill>
                <a:latin typeface="+mn-lt"/>
              </a:rPr>
              <a:t>Te</a:t>
            </a:r>
            <a:r>
              <a:rPr lang="en-US" sz="1600" dirty="0" smtClean="0">
                <a:solidFill>
                  <a:srgbClr val="0000FF"/>
                </a:solidFill>
                <a:latin typeface="Times New Roman"/>
                <a:cs typeface="Times New Roman"/>
              </a:rPr>
              <a:t/>
            </a:r>
            <a:br>
              <a:rPr lang="en-US" sz="1600" dirty="0" smtClean="0">
                <a:solidFill>
                  <a:srgbClr val="0000FF"/>
                </a:solidFill>
                <a:latin typeface="Times New Roman"/>
                <a:cs typeface="Times New Roman"/>
              </a:rPr>
            </a:br>
            <a:r>
              <a:rPr lang="en-US" sz="1600" dirty="0" smtClean="0">
                <a:solidFill>
                  <a:srgbClr val="0000FF"/>
                </a:solidFill>
                <a:latin typeface="Times New Roman"/>
                <a:cs typeface="Times New Roman"/>
              </a:rPr>
              <a:t>  </a:t>
            </a:r>
            <a:r>
              <a:rPr lang="en-US" sz="1600" dirty="0" smtClean="0">
                <a:solidFill>
                  <a:srgbClr val="0070C0"/>
                </a:solidFill>
                <a:latin typeface="Times New Roman"/>
                <a:cs typeface="Times New Roman"/>
              </a:rPr>
              <a:t>Gang Lu, The University Corporation, Northridge, DMR 1205734</a:t>
            </a:r>
            <a:r>
              <a:rPr lang="en-US" sz="1600" dirty="0">
                <a:solidFill>
                  <a:srgbClr val="0070C0"/>
                </a:solidFill>
                <a:latin typeface="Times New Roman"/>
                <a:cs typeface="Times New Roman"/>
              </a:rPr>
              <a:t/>
            </a:r>
            <a:br>
              <a:rPr lang="en-US" sz="1600" dirty="0">
                <a:solidFill>
                  <a:srgbClr val="0070C0"/>
                </a:solidFill>
                <a:latin typeface="Times New Roman"/>
                <a:cs typeface="Times New Roman"/>
              </a:rPr>
            </a:br>
            <a:endParaRPr lang="en-CA" sz="1600" dirty="0">
              <a:solidFill>
                <a:srgbClr val="0070C0"/>
              </a:solidFill>
              <a:latin typeface="+mn-lt"/>
            </a:endParaRPr>
          </a:p>
        </p:txBody>
      </p:sp>
      <p:sp>
        <p:nvSpPr>
          <p:cNvPr id="5" name="Content Placeholder 4"/>
          <p:cNvSpPr>
            <a:spLocks noGrp="1"/>
          </p:cNvSpPr>
          <p:nvPr>
            <p:ph idx="1"/>
          </p:nvPr>
        </p:nvSpPr>
        <p:spPr>
          <a:xfrm>
            <a:off x="647700" y="778667"/>
            <a:ext cx="4457700" cy="5748136"/>
          </a:xfrm>
          <a:ln w="19050">
            <a:solidFill>
              <a:schemeClr val="tx1"/>
            </a:solidFill>
          </a:ln>
        </p:spPr>
        <p:txBody>
          <a:bodyPr/>
          <a:lstStyle/>
          <a:p>
            <a:pPr marL="0" indent="0" algn="just">
              <a:buNone/>
            </a:pPr>
            <a:r>
              <a:rPr lang="en-US" sz="1400" b="1" u="sng" dirty="0">
                <a:latin typeface="+mj-lt"/>
              </a:rPr>
              <a:t>Outcome:</a:t>
            </a:r>
            <a:r>
              <a:rPr lang="en-US" sz="1400" b="1" dirty="0">
                <a:latin typeface="+mj-lt"/>
              </a:rPr>
              <a:t> </a:t>
            </a:r>
            <a:r>
              <a:rPr lang="en-US" sz="1400" dirty="0" smtClean="0">
                <a:solidFill>
                  <a:srgbClr val="000000"/>
                </a:solidFill>
                <a:latin typeface="+mj-lt"/>
                <a:cs typeface="Times New Roman"/>
              </a:rPr>
              <a:t>In collaboration with experimental studies at Princeton University we have carried </a:t>
            </a:r>
            <a:r>
              <a:rPr lang="en-US" sz="1400" dirty="0">
                <a:solidFill>
                  <a:srgbClr val="000000"/>
                </a:solidFill>
                <a:latin typeface="+mj-lt"/>
                <a:cs typeface="Times New Roman"/>
              </a:rPr>
              <a:t>out </a:t>
            </a:r>
            <a:r>
              <a:rPr lang="en-US" sz="1400" i="1" dirty="0" smtClean="0">
                <a:solidFill>
                  <a:srgbClr val="000000"/>
                </a:solidFill>
                <a:latin typeface="+mj-lt"/>
                <a:cs typeface="Times New Roman"/>
              </a:rPr>
              <a:t>ab initio </a:t>
            </a:r>
            <a:r>
              <a:rPr lang="en-US" sz="1400" dirty="0" smtClean="0">
                <a:solidFill>
                  <a:srgbClr val="000000"/>
                </a:solidFill>
                <a:latin typeface="+mj-lt"/>
                <a:cs typeface="Times New Roman"/>
              </a:rPr>
              <a:t>calculations </a:t>
            </a:r>
            <a:r>
              <a:rPr lang="en-US" sz="1400" dirty="0">
                <a:solidFill>
                  <a:srgbClr val="000000"/>
                </a:solidFill>
                <a:latin typeface="+mj-lt"/>
                <a:cs typeface="Times New Roman"/>
              </a:rPr>
              <a:t>to examine </a:t>
            </a:r>
            <a:r>
              <a:rPr lang="en-US" sz="1400" dirty="0" smtClean="0">
                <a:solidFill>
                  <a:srgbClr val="000000"/>
                </a:solidFill>
                <a:latin typeface="+mj-lt"/>
                <a:cs typeface="Times New Roman"/>
              </a:rPr>
              <a:t>the effect of pressure on the topological phase diagram of </a:t>
            </a:r>
            <a:r>
              <a:rPr lang="en-US" altLang="en-US" sz="1400" dirty="0" smtClean="0">
                <a:latin typeface="+mn-lt"/>
              </a:rPr>
              <a:t>Pb</a:t>
            </a:r>
            <a:r>
              <a:rPr lang="en-US" altLang="en-US" sz="1400" baseline="-25000" dirty="0" smtClean="0">
                <a:latin typeface="+mn-lt"/>
              </a:rPr>
              <a:t>1-x</a:t>
            </a:r>
            <a:r>
              <a:rPr lang="en-US" altLang="en-US" sz="1400" dirty="0" smtClean="0">
                <a:latin typeface="+mn-lt"/>
              </a:rPr>
              <a:t>Sn</a:t>
            </a:r>
            <a:r>
              <a:rPr lang="en-US" altLang="en-US" sz="1400" baseline="-25000" dirty="0" smtClean="0">
                <a:latin typeface="+mn-lt"/>
              </a:rPr>
              <a:t>x</a:t>
            </a:r>
            <a:r>
              <a:rPr lang="en-US" altLang="en-US" sz="1400" dirty="0" smtClean="0">
                <a:latin typeface="+mn-lt"/>
              </a:rPr>
              <a:t>Te. </a:t>
            </a:r>
            <a:r>
              <a:rPr lang="en-US" altLang="en-US" sz="1400" dirty="0" smtClean="0">
                <a:solidFill>
                  <a:srgbClr val="000000"/>
                </a:solidFill>
                <a:latin typeface="+mj-lt"/>
                <a:cs typeface="Times New Roman"/>
              </a:rPr>
              <a:t>The calculations</a:t>
            </a:r>
            <a:r>
              <a:rPr lang="en-US" sz="1400" dirty="0" smtClean="0">
                <a:solidFill>
                  <a:srgbClr val="000000"/>
                </a:solidFill>
                <a:latin typeface="+mj-lt"/>
                <a:cs typeface="Times New Roman"/>
              </a:rPr>
              <a:t> </a:t>
            </a:r>
            <a:r>
              <a:rPr lang="en-US" sz="1400" dirty="0">
                <a:solidFill>
                  <a:srgbClr val="000000"/>
                </a:solidFill>
                <a:latin typeface="+mj-lt"/>
                <a:cs typeface="Times New Roman"/>
              </a:rPr>
              <a:t>reveal that </a:t>
            </a:r>
            <a:r>
              <a:rPr lang="en-US" sz="1400" dirty="0" smtClean="0">
                <a:solidFill>
                  <a:srgbClr val="000000"/>
                </a:solidFill>
                <a:latin typeface="+mj-lt"/>
                <a:cs typeface="Times New Roman"/>
              </a:rPr>
              <a:t>the ferroelectric polarization, which breaks crystal inversion symmetry, induces a Weyl semimetallic state separating the normal insulator and topological crystalline insulator phases. The metallic phase features pairs of Weyl nodes of opposite chiralities which persist over a finite pressure range. Hence the metallic phase is protected since the Weyl nodes cannot be removed except by mutual annihilation which occurs at higher pressure. </a:t>
            </a:r>
          </a:p>
          <a:p>
            <a:pPr marL="0" indent="0" algn="just">
              <a:buNone/>
            </a:pPr>
            <a:r>
              <a:rPr lang="en-US" sz="1400" b="1" u="sng" dirty="0" smtClean="0">
                <a:latin typeface="+mj-lt"/>
              </a:rPr>
              <a:t>Impact:</a:t>
            </a:r>
            <a:r>
              <a:rPr lang="en-US" sz="1600" b="1" dirty="0">
                <a:latin typeface="+mj-lt"/>
              </a:rPr>
              <a:t> </a:t>
            </a:r>
            <a:r>
              <a:rPr lang="en-US" sz="1400" kern="1200" dirty="0" smtClean="0">
                <a:solidFill>
                  <a:srgbClr val="000000"/>
                </a:solidFill>
                <a:latin typeface="Times New Roman" charset="0"/>
              </a:rPr>
              <a:t>The picture of how a gap closes in a semiconductor has been recently radically transformed by topological concepts. Instead of the gap closing and immediately reopening, we predict that in the absence of inversion symmetry, a topological metallic phase protected by Weyl nodes persists over a finite range of pressure. </a:t>
            </a:r>
          </a:p>
          <a:p>
            <a:pPr marL="0" indent="0" algn="just">
              <a:buNone/>
            </a:pPr>
            <a:r>
              <a:rPr lang="en-US" sz="1400" b="1" u="sng" dirty="0" smtClean="0">
                <a:latin typeface="+mj-lt"/>
              </a:rPr>
              <a:t>Explanation:</a:t>
            </a:r>
            <a:r>
              <a:rPr lang="en-US" sz="1400" b="1" dirty="0" smtClean="0">
                <a:latin typeface="+mj-lt"/>
              </a:rPr>
              <a:t>  </a:t>
            </a:r>
            <a:r>
              <a:rPr lang="en-US" sz="1400" dirty="0" smtClean="0">
                <a:latin typeface="+mj-lt"/>
              </a:rPr>
              <a:t>The ferroelectric polarization gives rise to a topological phase transition from a normal insulator to a Weyl semimetal to a topological crystalline insulator under external pressure. The twelve Weyl nodes trace out elliptical orbits with increasing pressure and eventually annihilate pairwise at the higher critical pressure. We predict that the number of Weyl points can be tuned by an external magnetic  field. </a:t>
            </a:r>
            <a:endParaRPr lang="en-CA" sz="1400" u="sng" dirty="0">
              <a:latin typeface="+mj-lt"/>
            </a:endParaRPr>
          </a:p>
        </p:txBody>
      </p:sp>
      <p:sp>
        <p:nvSpPr>
          <p:cNvPr id="6" name="Content Placeholder 5" descr="Ferroelectric polarization versus lattice constant phase diagram. The pink (blue) wedge is where the 12 Weyl nodes near the L1, L2, and L3 (L0) points are stable. " title="Image"/>
          <p:cNvSpPr>
            <a:spLocks noGrp="1"/>
          </p:cNvSpPr>
          <p:nvPr>
            <p:ph idx="10"/>
          </p:nvPr>
        </p:nvSpPr>
        <p:spPr>
          <a:xfrm>
            <a:off x="5151120" y="4776093"/>
            <a:ext cx="3888971" cy="1750710"/>
          </a:xfrm>
          <a:ln w="19050">
            <a:solidFill>
              <a:schemeClr val="accent2"/>
            </a:solidFill>
          </a:ln>
        </p:spPr>
        <p:txBody>
          <a:bodyPr/>
          <a:lstStyle/>
          <a:p>
            <a:pPr marL="0" lvl="0" indent="0" algn="just" defTabSz="457200" fontAlgn="auto">
              <a:spcBef>
                <a:spcPts val="0"/>
              </a:spcBef>
              <a:spcAft>
                <a:spcPts val="0"/>
              </a:spcAft>
            </a:pPr>
            <a:r>
              <a:rPr lang="en-US" sz="1200" kern="1200" dirty="0" smtClean="0">
                <a:solidFill>
                  <a:prstClr val="black"/>
                </a:solidFill>
                <a:latin typeface="Times New Roman" charset="0"/>
                <a:ea typeface="Times New Roman" charset="0"/>
                <a:cs typeface="Times New Roman" charset="0"/>
              </a:rPr>
              <a:t>(</a:t>
            </a:r>
            <a:r>
              <a:rPr lang="en-US" sz="1200" b="1" kern="1200" dirty="0" smtClean="0">
                <a:solidFill>
                  <a:prstClr val="black"/>
                </a:solidFill>
                <a:latin typeface="Times New Roman" charset="0"/>
                <a:ea typeface="Times New Roman" charset="0"/>
                <a:cs typeface="Times New Roman" charset="0"/>
              </a:rPr>
              <a:t>a</a:t>
            </a:r>
            <a:r>
              <a:rPr lang="en-US" sz="1200" kern="1200" dirty="0" smtClean="0">
                <a:solidFill>
                  <a:prstClr val="black"/>
                </a:solidFill>
                <a:latin typeface="Times New Roman" charset="0"/>
                <a:ea typeface="Times New Roman" charset="0"/>
                <a:cs typeface="Times New Roman" charset="0"/>
              </a:rPr>
              <a:t>) Ferroelectric polarization versus lattice constant phase diagram. The pink (blue) wedge is where the 12 Weyl nodes near the L</a:t>
            </a:r>
            <a:r>
              <a:rPr lang="en-US" sz="1200" kern="1200" baseline="-25000" dirty="0" smtClean="0">
                <a:solidFill>
                  <a:prstClr val="black"/>
                </a:solidFill>
                <a:latin typeface="Times New Roman" charset="0"/>
                <a:ea typeface="Times New Roman" charset="0"/>
                <a:cs typeface="Times New Roman" charset="0"/>
              </a:rPr>
              <a:t>1</a:t>
            </a:r>
            <a:r>
              <a:rPr lang="en-US" sz="1200" kern="1200" dirty="0" smtClean="0">
                <a:solidFill>
                  <a:prstClr val="black"/>
                </a:solidFill>
                <a:latin typeface="Times New Roman" charset="0"/>
                <a:ea typeface="Times New Roman" charset="0"/>
                <a:cs typeface="Times New Roman" charset="0"/>
              </a:rPr>
              <a:t>, L</a:t>
            </a:r>
            <a:r>
              <a:rPr lang="en-US" sz="1200" kern="1200" baseline="-25000" dirty="0" smtClean="0">
                <a:solidFill>
                  <a:prstClr val="black"/>
                </a:solidFill>
                <a:latin typeface="Times New Roman" charset="0"/>
                <a:ea typeface="Times New Roman" charset="0"/>
                <a:cs typeface="Times New Roman" charset="0"/>
              </a:rPr>
              <a:t>2</a:t>
            </a:r>
            <a:r>
              <a:rPr lang="en-US" sz="1200" kern="1200" dirty="0" smtClean="0">
                <a:solidFill>
                  <a:prstClr val="black"/>
                </a:solidFill>
                <a:latin typeface="Times New Roman" charset="0"/>
                <a:ea typeface="Times New Roman" charset="0"/>
                <a:cs typeface="Times New Roman" charset="0"/>
              </a:rPr>
              <a:t>, and L</a:t>
            </a:r>
            <a:r>
              <a:rPr lang="en-US" sz="1200" kern="1200" baseline="-25000" dirty="0" smtClean="0">
                <a:solidFill>
                  <a:prstClr val="black"/>
                </a:solidFill>
                <a:latin typeface="Times New Roman" charset="0"/>
                <a:ea typeface="Times New Roman" charset="0"/>
                <a:cs typeface="Times New Roman" charset="0"/>
              </a:rPr>
              <a:t>3</a:t>
            </a:r>
            <a:r>
              <a:rPr lang="en-US" sz="1200" kern="1200" dirty="0" smtClean="0">
                <a:solidFill>
                  <a:prstClr val="black"/>
                </a:solidFill>
                <a:latin typeface="Times New Roman" charset="0"/>
                <a:ea typeface="Times New Roman" charset="0"/>
                <a:cs typeface="Times New Roman" charset="0"/>
              </a:rPr>
              <a:t> (L</a:t>
            </a:r>
            <a:r>
              <a:rPr lang="en-US" sz="1200" kern="1200" baseline="-25000" dirty="0" smtClean="0">
                <a:solidFill>
                  <a:prstClr val="black"/>
                </a:solidFill>
                <a:latin typeface="Times New Roman" charset="0"/>
                <a:ea typeface="Times New Roman" charset="0"/>
                <a:cs typeface="Times New Roman" charset="0"/>
              </a:rPr>
              <a:t>0</a:t>
            </a:r>
            <a:r>
              <a:rPr lang="en-US" sz="1200" kern="1200" dirty="0" smtClean="0">
                <a:solidFill>
                  <a:prstClr val="black"/>
                </a:solidFill>
                <a:latin typeface="Times New Roman" charset="0"/>
                <a:ea typeface="Times New Roman" charset="0"/>
                <a:cs typeface="Times New Roman" charset="0"/>
              </a:rPr>
              <a:t>) points are stable. (</a:t>
            </a:r>
            <a:r>
              <a:rPr lang="en-US" sz="1200" b="1" kern="1200" dirty="0" smtClean="0">
                <a:solidFill>
                  <a:prstClr val="black"/>
                </a:solidFill>
                <a:latin typeface="Times New Roman" charset="0"/>
                <a:ea typeface="Times New Roman" charset="0"/>
                <a:cs typeface="Times New Roman" charset="0"/>
              </a:rPr>
              <a:t>b</a:t>
            </a:r>
            <a:r>
              <a:rPr lang="en-US" sz="1200" kern="1200" dirty="0" smtClean="0">
                <a:solidFill>
                  <a:prstClr val="black"/>
                </a:solidFill>
                <a:latin typeface="Times New Roman" charset="0"/>
                <a:ea typeface="Times New Roman" charset="0"/>
                <a:cs typeface="Times New Roman" charset="0"/>
              </a:rPr>
              <a:t>) </a:t>
            </a:r>
            <a:r>
              <a:rPr lang="en-US" sz="1200" b="1" kern="1200" dirty="0" smtClean="0">
                <a:solidFill>
                  <a:prstClr val="black"/>
                </a:solidFill>
                <a:latin typeface="Times New Roman" charset="0"/>
                <a:ea typeface="Times New Roman" charset="0"/>
                <a:cs typeface="Times New Roman" charset="0"/>
              </a:rPr>
              <a:t>k</a:t>
            </a:r>
            <a:r>
              <a:rPr lang="en-US" sz="1200" kern="1200" dirty="0" smtClean="0">
                <a:solidFill>
                  <a:prstClr val="black"/>
                </a:solidFill>
                <a:latin typeface="Times New Roman" charset="0"/>
                <a:ea typeface="Times New Roman" charset="0"/>
                <a:cs typeface="Times New Roman" charset="0"/>
              </a:rPr>
              <a:t>-space trajectories of Weyl nodes under pressure where positive (negative) chiralities are colored red (blue). </a:t>
            </a:r>
            <a:r>
              <a:rPr lang="en-US" sz="1200" b="1" kern="1200" dirty="0" smtClean="0">
                <a:solidFill>
                  <a:prstClr val="black"/>
                </a:solidFill>
                <a:latin typeface="Times New Roman" charset="0"/>
                <a:ea typeface="Times New Roman" charset="0"/>
                <a:cs typeface="Times New Roman" charset="0"/>
              </a:rPr>
              <a:t>(c)</a:t>
            </a:r>
            <a:r>
              <a:rPr lang="en-US" sz="1200" kern="1200" dirty="0" smtClean="0">
                <a:solidFill>
                  <a:prstClr val="black"/>
                </a:solidFill>
                <a:latin typeface="Times New Roman" charset="0"/>
                <a:ea typeface="Times New Roman" charset="0"/>
                <a:cs typeface="Times New Roman" charset="0"/>
              </a:rPr>
              <a:t> Magnetic field versus lattice constant phase diagram with applied field </a:t>
            </a:r>
            <a:r>
              <a:rPr lang="en-US" sz="1200" b="1" kern="1200" dirty="0" smtClean="0">
                <a:solidFill>
                  <a:prstClr val="black"/>
                </a:solidFill>
                <a:latin typeface="Times New Roman" charset="0"/>
                <a:ea typeface="Times New Roman" charset="0"/>
                <a:cs typeface="Times New Roman" charset="0"/>
              </a:rPr>
              <a:t>B</a:t>
            </a:r>
            <a:r>
              <a:rPr lang="en-US" sz="1200" kern="1200" dirty="0" smtClean="0">
                <a:solidFill>
                  <a:prstClr val="black"/>
                </a:solidFill>
                <a:latin typeface="Times New Roman" charset="0"/>
                <a:ea typeface="Times New Roman" charset="0"/>
                <a:cs typeface="Times New Roman" charset="0"/>
              </a:rPr>
              <a:t> || [111</a:t>
            </a:r>
            <a:r>
              <a:rPr lang="en-US" sz="1200" kern="1200" dirty="0">
                <a:solidFill>
                  <a:prstClr val="black"/>
                </a:solidFill>
                <a:latin typeface="Times New Roman" charset="0"/>
                <a:ea typeface="Times New Roman" charset="0"/>
                <a:cs typeface="Times New Roman" charset="0"/>
              </a:rPr>
              <a:t>]. </a:t>
            </a:r>
            <a:r>
              <a:rPr lang="en-US" sz="1200" kern="1200" dirty="0" smtClean="0">
                <a:solidFill>
                  <a:prstClr val="black"/>
                </a:solidFill>
                <a:latin typeface="Times New Roman" charset="0"/>
                <a:ea typeface="Times New Roman" charset="0"/>
                <a:cs typeface="Times New Roman" charset="0"/>
              </a:rPr>
              <a:t>Orange (yellow) shaded areas denote  four </a:t>
            </a:r>
            <a:r>
              <a:rPr lang="en-US" sz="1200" kern="1200" dirty="0">
                <a:solidFill>
                  <a:prstClr val="black"/>
                </a:solidFill>
                <a:latin typeface="Times New Roman" charset="0"/>
                <a:ea typeface="Times New Roman" charset="0"/>
                <a:cs typeface="Times New Roman" charset="0"/>
              </a:rPr>
              <a:t>(two) Weyl nodes near </a:t>
            </a:r>
            <a:r>
              <a:rPr lang="en-US" sz="1200" kern="1200" dirty="0" smtClean="0">
                <a:solidFill>
                  <a:prstClr val="black"/>
                </a:solidFill>
                <a:latin typeface="Times New Roman" charset="0"/>
                <a:ea typeface="Times New Roman" charset="0"/>
                <a:cs typeface="Times New Roman" charset="0"/>
              </a:rPr>
              <a:t>the L points. </a:t>
            </a:r>
            <a:r>
              <a:rPr lang="en-US" sz="1200" b="1" kern="1200" dirty="0" smtClean="0">
                <a:solidFill>
                  <a:prstClr val="black"/>
                </a:solidFill>
                <a:latin typeface="Times New Roman" charset="0"/>
                <a:ea typeface="Times New Roman" charset="0"/>
                <a:cs typeface="Times New Roman" charset="0"/>
              </a:rPr>
              <a:t>(d)</a:t>
            </a:r>
            <a:r>
              <a:rPr lang="en-US" sz="1200" kern="1200" dirty="0" smtClean="0">
                <a:solidFill>
                  <a:prstClr val="black"/>
                </a:solidFill>
                <a:latin typeface="Times New Roman" charset="0"/>
                <a:ea typeface="Times New Roman" charset="0"/>
                <a:cs typeface="Times New Roman" charset="0"/>
              </a:rPr>
              <a:t> Effect of magnetic field on the Weyl node separation.</a:t>
            </a:r>
          </a:p>
          <a:p>
            <a:pPr marL="0" indent="0" algn="just"/>
            <a:endParaRPr lang="en-CA" sz="1400" dirty="0"/>
          </a:p>
        </p:txBody>
      </p:sp>
      <p:sp>
        <p:nvSpPr>
          <p:cNvPr id="11" name="Rectangle 10"/>
          <p:cNvSpPr/>
          <p:nvPr/>
        </p:nvSpPr>
        <p:spPr>
          <a:xfrm>
            <a:off x="914401" y="6477000"/>
            <a:ext cx="8080150" cy="369332"/>
          </a:xfrm>
          <a:prstGeom prst="rect">
            <a:avLst/>
          </a:prstGeom>
          <a:ln w="19050">
            <a:noFill/>
          </a:ln>
        </p:spPr>
        <p:txBody>
          <a:bodyPr wrap="square">
            <a:spAutoFit/>
          </a:bodyPr>
          <a:lstStyle/>
          <a:p>
            <a:r>
              <a:rPr lang="en-US" sz="1200" b="1" dirty="0">
                <a:latin typeface="Times New Roman" charset="0"/>
                <a:ea typeface="Times New Roman" charset="0"/>
                <a:cs typeface="Times New Roman" charset="0"/>
              </a:rPr>
              <a:t>Publication</a:t>
            </a:r>
            <a:r>
              <a:rPr lang="en-US" sz="1200" b="1" dirty="0" smtClean="0">
                <a:latin typeface="Times New Roman" charset="0"/>
                <a:ea typeface="Times New Roman" charset="0"/>
                <a:cs typeface="Times New Roman" charset="0"/>
              </a:rPr>
              <a:t>:</a:t>
            </a:r>
            <a:r>
              <a:rPr lang="en-US" dirty="0"/>
              <a:t> </a:t>
            </a:r>
            <a:r>
              <a:rPr lang="en-US" sz="1100" dirty="0">
                <a:latin typeface="+mn-lt"/>
              </a:rPr>
              <a:t>T. Liang, S. Kushwaha, J. Kim, Q. Gibson, J. Lin, N. Kioussis, R. </a:t>
            </a:r>
            <a:r>
              <a:rPr lang="en-US" sz="1100" dirty="0" smtClean="0">
                <a:latin typeface="+mn-lt"/>
              </a:rPr>
              <a:t>J. Cava,  </a:t>
            </a:r>
            <a:r>
              <a:rPr lang="en-US" sz="1100" dirty="0">
                <a:latin typeface="+mn-lt"/>
              </a:rPr>
              <a:t>and N. Phuan Ong, Sci. Adv. 2017</a:t>
            </a:r>
            <a:r>
              <a:rPr lang="en-US" sz="1100" dirty="0" smtClean="0">
                <a:latin typeface="+mn-lt"/>
              </a:rPr>
              <a:t>; </a:t>
            </a:r>
            <a:r>
              <a:rPr lang="en-US" sz="1100" b="1" dirty="0" smtClean="0">
                <a:latin typeface="+mn-lt"/>
              </a:rPr>
              <a:t>3</a:t>
            </a:r>
            <a:r>
              <a:rPr lang="en-US" sz="1100" b="1" dirty="0">
                <a:latin typeface="+mn-lt"/>
              </a:rPr>
              <a:t>: e1602510. </a:t>
            </a:r>
          </a:p>
        </p:txBody>
      </p:sp>
      <p:pic>
        <p:nvPicPr>
          <p:cNvPr id="12" name="Picture 14" descr="Ferroelectric polarization versus lattice constant phase diagram. The pink (blue) wedge is where the 12 Weyl nodes near the L1, L2, and L3 (L0) points are stable. " title="Image"/>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0" y="748281"/>
            <a:ext cx="2600619" cy="19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k-space trajectories of Weyl nodes under pressure where positive (negative) chiralities are colored red (blue). " title="Image"/>
          <p:cNvPicPr>
            <a:picLocks noChangeAspect="1"/>
          </p:cNvPicPr>
          <p:nvPr/>
        </p:nvPicPr>
        <p:blipFill>
          <a:blip r:embed="rId3"/>
          <a:stretch>
            <a:fillRect/>
          </a:stretch>
        </p:blipFill>
        <p:spPr>
          <a:xfrm>
            <a:off x="7716712" y="990600"/>
            <a:ext cx="1427739" cy="1159386"/>
          </a:xfrm>
          <a:prstGeom prst="rect">
            <a:avLst/>
          </a:prstGeom>
        </p:spPr>
      </p:pic>
      <p:pic>
        <p:nvPicPr>
          <p:cNvPr id="26" name="Picture 43" descr="Magnetic field versus lattice constant phase diagram with applied field B || [111]. Orange (yellow) shaded areas denote  four (two) Weyl nodes near the L points. " title="Image"/>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20640" y="2742228"/>
            <a:ext cx="2513105"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50" descr="Effect of magnetic field on the Weyl node separation." title="Image"/>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15591" y="2867579"/>
            <a:ext cx="1528410" cy="1307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5715000" y="800170"/>
            <a:ext cx="269626" cy="276999"/>
          </a:xfrm>
          <a:prstGeom prst="rect">
            <a:avLst/>
          </a:prstGeom>
          <a:noFill/>
        </p:spPr>
        <p:txBody>
          <a:bodyPr wrap="none" rtlCol="0">
            <a:spAutoFit/>
          </a:bodyPr>
          <a:lstStyle/>
          <a:p>
            <a:r>
              <a:rPr lang="en-US" sz="1200" b="1" dirty="0" smtClean="0"/>
              <a:t>a</a:t>
            </a:r>
            <a:endParaRPr lang="en-US" sz="1200" b="1" dirty="0"/>
          </a:p>
        </p:txBody>
      </p:sp>
      <p:sp>
        <p:nvSpPr>
          <p:cNvPr id="34" name="TextBox 33"/>
          <p:cNvSpPr txBox="1"/>
          <p:nvPr/>
        </p:nvSpPr>
        <p:spPr>
          <a:xfrm>
            <a:off x="7858419" y="762000"/>
            <a:ext cx="279244" cy="276999"/>
          </a:xfrm>
          <a:prstGeom prst="rect">
            <a:avLst/>
          </a:prstGeom>
          <a:noFill/>
        </p:spPr>
        <p:txBody>
          <a:bodyPr wrap="none" rtlCol="0">
            <a:spAutoFit/>
          </a:bodyPr>
          <a:lstStyle/>
          <a:p>
            <a:r>
              <a:rPr lang="en-US" sz="1200" b="1" dirty="0"/>
              <a:t>b</a:t>
            </a:r>
          </a:p>
        </p:txBody>
      </p:sp>
      <p:sp>
        <p:nvSpPr>
          <p:cNvPr id="35" name="TextBox 34"/>
          <p:cNvSpPr txBox="1"/>
          <p:nvPr/>
        </p:nvSpPr>
        <p:spPr>
          <a:xfrm>
            <a:off x="5329728" y="2501981"/>
            <a:ext cx="269626" cy="276999"/>
          </a:xfrm>
          <a:prstGeom prst="rect">
            <a:avLst/>
          </a:prstGeom>
          <a:noFill/>
        </p:spPr>
        <p:txBody>
          <a:bodyPr wrap="none" rtlCol="0">
            <a:spAutoFit/>
          </a:bodyPr>
          <a:lstStyle/>
          <a:p>
            <a:r>
              <a:rPr lang="en-US" sz="1200" b="1" dirty="0" smtClean="0"/>
              <a:t>c</a:t>
            </a:r>
            <a:endParaRPr lang="en-US" sz="1200" b="1" dirty="0"/>
          </a:p>
        </p:txBody>
      </p:sp>
      <p:sp>
        <p:nvSpPr>
          <p:cNvPr id="36" name="TextBox 35"/>
          <p:cNvSpPr txBox="1"/>
          <p:nvPr/>
        </p:nvSpPr>
        <p:spPr>
          <a:xfrm>
            <a:off x="8133569" y="2712032"/>
            <a:ext cx="279244" cy="276999"/>
          </a:xfrm>
          <a:prstGeom prst="rect">
            <a:avLst/>
          </a:prstGeom>
          <a:noFill/>
        </p:spPr>
        <p:txBody>
          <a:bodyPr wrap="none" rtlCol="0">
            <a:spAutoFit/>
          </a:bodyPr>
          <a:lstStyle/>
          <a:p>
            <a:r>
              <a:rPr lang="en-US" sz="1200" b="1" dirty="0"/>
              <a:t>d</a:t>
            </a:r>
          </a:p>
        </p:txBody>
      </p:sp>
      <p:pic>
        <p:nvPicPr>
          <p:cNvPr id="37" name="Picture 10" title="Image"/>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9600" y="-72325"/>
            <a:ext cx="381000" cy="377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1" title="Image"/>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0952" y="388603"/>
            <a:ext cx="356062" cy="35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7" title="Image"/>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727563" y="12658"/>
            <a:ext cx="258675" cy="343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8" title="Image"/>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724162" y="372495"/>
            <a:ext cx="271493" cy="33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OV 2011 v1">
  <a:themeElements>
    <a:clrScheme name="nsf-mt-st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sf-mt-std">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2075" tIns="46038" rIns="92075" bIns="46038" numCol="1" anchor="ctr" anchorCtr="0" compatLnSpc="1">
        <a:prstTxWarp prst="textNoShape">
          <a:avLst/>
        </a:prstTxWarp>
      </a:bodyPr>
      <a:lstStyle>
        <a:defPPr marL="342900" marR="0" indent="-342900" algn="ctr" defTabSz="914400" rtl="0" eaLnBrk="0" fontAlgn="base" latinLnBrk="0" hangingPunct="0">
          <a:lnSpc>
            <a:spcPct val="90000"/>
          </a:lnSpc>
          <a:spcBef>
            <a:spcPct val="20000"/>
          </a:spcBef>
          <a:spcAft>
            <a:spcPct val="0"/>
          </a:spcAft>
          <a:buClrTx/>
          <a:buSzTx/>
          <a:buFontTx/>
          <a:buNone/>
          <a:tabLst/>
          <a:defRPr kumimoji="0" lang="en-US" sz="2400" b="1" i="0" u="none" strike="noStrike" cap="none" normalizeH="0" baseline="0" smtClean="0">
            <a:ln>
              <a:noFill/>
            </a:ln>
            <a:solidFill>
              <a:schemeClr val="accent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2075" tIns="46038" rIns="92075" bIns="46038" numCol="1" anchor="ctr" anchorCtr="0" compatLnSpc="1">
        <a:prstTxWarp prst="textNoShape">
          <a:avLst/>
        </a:prstTxWarp>
      </a:bodyPr>
      <a:lstStyle>
        <a:defPPr marL="342900" marR="0" indent="-342900" algn="ctr" defTabSz="914400" rtl="0" eaLnBrk="0" fontAlgn="base" latinLnBrk="0" hangingPunct="0">
          <a:lnSpc>
            <a:spcPct val="90000"/>
          </a:lnSpc>
          <a:spcBef>
            <a:spcPct val="20000"/>
          </a:spcBef>
          <a:spcAft>
            <a:spcPct val="0"/>
          </a:spcAft>
          <a:buClrTx/>
          <a:buSzTx/>
          <a:buFontTx/>
          <a:buNone/>
          <a:tabLst/>
          <a:defRPr kumimoji="0" lang="en-US" sz="2400" b="1" i="0" u="none" strike="noStrike" cap="none" normalizeH="0" baseline="0" smtClean="0">
            <a:ln>
              <a:noFill/>
            </a:ln>
            <a:solidFill>
              <a:schemeClr val="accent2"/>
            </a:solidFill>
            <a:effectLst/>
            <a:latin typeface="Times New Roman" pitchFamily="18" charset="0"/>
          </a:defRPr>
        </a:defPPr>
      </a:lstStyle>
    </a:lnDef>
  </a:objectDefaults>
  <a:extraClrSchemeLst>
    <a:extraClrScheme>
      <a:clrScheme name="nsf-mt-st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sf-mt-st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sf-mt-st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sf-mt-st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sf-mt-st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sf-mt-st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sf-mt-st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22259</TotalTime>
  <Words>396</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COV 2011 v1</vt:lpstr>
      <vt:lpstr>A Pressure-Induced Emergence of a Weyl Semimetal Phase in Pb1-xSnxTe   Gang Lu, The University Corporation, Northridge, DMR 1205734 </vt:lpstr>
    </vt:vector>
  </TitlesOfParts>
  <Company>National Science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DMR FY 2013 Activities</dc:title>
  <dc:creator>NSF</dc:creator>
  <cp:lastModifiedBy>Williams, Catherine</cp:lastModifiedBy>
  <cp:revision>539</cp:revision>
  <dcterms:created xsi:type="dcterms:W3CDTF">2011-07-27T19:25:21Z</dcterms:created>
  <dcterms:modified xsi:type="dcterms:W3CDTF">2018-01-23T15:41:34Z</dcterms:modified>
</cp:coreProperties>
</file>